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1" r:id="rId4"/>
    <p:sldId id="260" r:id="rId5"/>
    <p:sldId id="259" r:id="rId6"/>
    <p:sldId id="262" r:id="rId7"/>
    <p:sldId id="257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5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7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6408711"/>
          </a:xfrm>
        </p:spPr>
        <p:txBody>
          <a:bodyPr>
            <a:normAutofit/>
          </a:bodyPr>
          <a:lstStyle/>
          <a:p>
            <a:r>
              <a:rPr lang="ru-RU" b="1" dirty="0"/>
              <a:t>Школьное питание и психоэмоциональное состояние младшего школьника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Нора\Desktop\belki-zhiri-uglevod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260648"/>
            <a:ext cx="8496945" cy="62851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Нора\Desktop\режим-пит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28083"/>
            <a:ext cx="8712968" cy="62972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algn="ctr"/>
            <a:r>
              <a:rPr lang="ru-RU" b="1" dirty="0" smtClean="0"/>
              <a:t>Типовой режим питания школьников при обучении в первую смену</a:t>
            </a:r>
          </a:p>
          <a:p>
            <a:pPr algn="ctr"/>
            <a:endParaRPr lang="ru-RU" b="1" dirty="0" smtClean="0"/>
          </a:p>
          <a:p>
            <a:pPr lvl="0" algn="ctr"/>
            <a:r>
              <a:rPr lang="ru-RU" dirty="0" smtClean="0"/>
              <a:t>07.30 - 08.00 Завтрак дома</a:t>
            </a:r>
          </a:p>
          <a:p>
            <a:pPr lvl="0" algn="ctr"/>
            <a:r>
              <a:rPr lang="ru-RU" dirty="0" smtClean="0"/>
              <a:t>10.00 - 11.00 Горячий завтрак в школе</a:t>
            </a:r>
          </a:p>
          <a:p>
            <a:pPr lvl="0" algn="ctr"/>
            <a:r>
              <a:rPr lang="ru-RU" dirty="0" smtClean="0"/>
              <a:t>12.00 - 13.00 Обед дома или в школе</a:t>
            </a:r>
          </a:p>
          <a:p>
            <a:pPr lvl="0" algn="ctr"/>
            <a:r>
              <a:rPr lang="ru-RU" dirty="0" smtClean="0"/>
              <a:t>19.00 - 19.30 Ужин дома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Психоэмоциональное</a:t>
            </a:r>
            <a:r>
              <a:rPr lang="ru-RU" dirty="0" smtClean="0"/>
              <a:t> состояние школьника - это область наших эмоций и чувств.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Нора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060848"/>
            <a:ext cx="5976664" cy="4797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Нора\Desktop\f_50748470757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12304"/>
            <a:ext cx="8496944" cy="6241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Классификация человеческих ощущений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/>
            <a:endParaRPr lang="ru-RU" dirty="0" smtClean="0"/>
          </a:p>
          <a:p>
            <a:pPr lvl="0" algn="ctr"/>
            <a:r>
              <a:rPr lang="ru-RU" dirty="0" smtClean="0"/>
              <a:t>зрительные;</a:t>
            </a:r>
          </a:p>
          <a:p>
            <a:pPr lvl="0" algn="ctr"/>
            <a:r>
              <a:rPr lang="ru-RU" dirty="0" smtClean="0"/>
              <a:t>слуховые;</a:t>
            </a:r>
          </a:p>
          <a:p>
            <a:pPr lvl="0" algn="ctr"/>
            <a:r>
              <a:rPr lang="ru-RU" dirty="0" smtClean="0"/>
              <a:t>осязательные (тактильные);</a:t>
            </a:r>
          </a:p>
          <a:p>
            <a:pPr lvl="0" algn="ctr"/>
            <a:r>
              <a:rPr lang="ru-RU" dirty="0" smtClean="0"/>
              <a:t>обонятельные;</a:t>
            </a:r>
          </a:p>
          <a:p>
            <a:pPr lvl="0" algn="ctr"/>
            <a:r>
              <a:rPr lang="ru-RU" dirty="0" smtClean="0"/>
              <a:t>вкусовые.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0"/>
            <a:ext cx="8229600" cy="4525963"/>
          </a:xfrm>
        </p:spPr>
        <p:txBody>
          <a:bodyPr/>
          <a:lstStyle/>
          <a:p>
            <a:pPr algn="ctr"/>
            <a:r>
              <a:rPr lang="ru-RU" sz="2800" dirty="0" smtClean="0"/>
              <a:t>Каждый продукт имеет свой цвет, и из этого можно вывести его полезные свойства и влияние на настроение. Так, например, если в данный момент хочется поднять настроение, то можно скушать что-нибудь яркое, если надо успокоиться – взять продукты нейтральных цветов. Можно скорректировать собственное состояние с помощью еды.</a:t>
            </a:r>
          </a:p>
          <a:p>
            <a:endParaRPr lang="ru-RU" dirty="0"/>
          </a:p>
        </p:txBody>
      </p:sp>
      <p:pic>
        <p:nvPicPr>
          <p:cNvPr id="10242" name="Picture 2" descr="C:\Users\Нора\Desktop\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645024"/>
            <a:ext cx="7776864" cy="29668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b="1" dirty="0" smtClean="0"/>
              <a:t>«Вы счастливы!»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Нора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563467">
            <a:off x="5399056" y="4293096"/>
            <a:ext cx="3744944" cy="2333997"/>
          </a:xfrm>
          <a:prstGeom prst="rect">
            <a:avLst/>
          </a:prstGeom>
          <a:noFill/>
        </p:spPr>
      </p:pic>
      <p:pic>
        <p:nvPicPr>
          <p:cNvPr id="11267" name="Picture 3" descr="C:\Users\Нора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04057">
            <a:off x="3561663" y="1319259"/>
            <a:ext cx="4555207" cy="3412008"/>
          </a:xfrm>
          <a:prstGeom prst="rect">
            <a:avLst/>
          </a:prstGeom>
          <a:noFill/>
        </p:spPr>
      </p:pic>
      <p:pic>
        <p:nvPicPr>
          <p:cNvPr id="11268" name="Picture 4" descr="C:\Users\Нора\Desktop\images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75633">
            <a:off x="683568" y="3239012"/>
            <a:ext cx="4536504" cy="3415515"/>
          </a:xfrm>
          <a:prstGeom prst="rect">
            <a:avLst/>
          </a:prstGeom>
          <a:noFill/>
        </p:spPr>
      </p:pic>
      <p:pic>
        <p:nvPicPr>
          <p:cNvPr id="11269" name="Picture 5" descr="C:\Users\Нора\Desktop\images (5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933689">
            <a:off x="619280" y="1372958"/>
            <a:ext cx="2619375" cy="25351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Результаты анкеты САН</a:t>
            </a:r>
            <a:br>
              <a:rPr lang="ru-RU" b="1" dirty="0" smtClean="0"/>
            </a:br>
            <a:r>
              <a:rPr lang="ru-RU" b="1" dirty="0" smtClean="0"/>
              <a:t>табл.1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99592" y="1268760"/>
          <a:ext cx="7200800" cy="4894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1800200"/>
                <a:gridCol w="1800200"/>
                <a:gridCol w="1800200"/>
              </a:tblGrid>
              <a:tr h="18555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 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завтрака</a:t>
                      </a:r>
                      <a:endParaRPr lang="ru-RU" sz="2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После 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завтрака</a:t>
                      </a:r>
                      <a:endParaRPr lang="ru-RU" sz="2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Спустя 1 урок после завтрака</a:t>
                      </a:r>
                      <a:endParaRPr lang="ru-RU" sz="2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</a:tr>
              <a:tr h="10128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Самочувствие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57,3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55,6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57,96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</a:tr>
              <a:tr h="10128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Активность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49,5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49,1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51,63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</a:tr>
              <a:tr h="10128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Настроение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57,45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56,1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57,89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Результаты анкеты САН</a:t>
            </a:r>
            <a:br>
              <a:rPr lang="ru-RU" b="1" dirty="0" smtClean="0"/>
            </a:br>
            <a:r>
              <a:rPr lang="ru-RU" b="1" dirty="0" smtClean="0"/>
              <a:t>табл.2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4782"/>
          <a:ext cx="8363270" cy="49685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2654"/>
                <a:gridCol w="1672654"/>
                <a:gridCol w="1672654"/>
                <a:gridCol w="1672654"/>
                <a:gridCol w="1672654"/>
              </a:tblGrid>
              <a:tr h="62071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Самочувствие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Активность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Настроение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</a:tr>
              <a:tr h="620711">
                <a:tc rowSpan="3"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Мальчики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 завтрака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56,79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49,86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57,14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</a:tr>
              <a:tr h="62071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После завтрака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53,64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50,28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55,36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</a:tr>
              <a:tr h="91608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Спустя 1 урок после завтрака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57,98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51,86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57,98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</a:tr>
              <a:tr h="620711">
                <a:tc rowSpan="3"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Девочки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 завтрака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55,87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48,87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58,0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</a:tr>
              <a:tr h="62071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После завтрака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55,83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47,88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56,88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</a:tr>
              <a:tr h="94892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Спустя 1 урок после завтрака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56,88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49,88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57,58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38100" marR="38100" marT="38100" marB="3810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Нора\Desktop\bo1y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676456" cy="66262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Какой из видов питания ты предпочитаешь?</a:t>
            </a:r>
            <a:endParaRPr lang="ru-RU" dirty="0"/>
          </a:p>
        </p:txBody>
      </p:sp>
      <p:pic>
        <p:nvPicPr>
          <p:cNvPr id="4" name="Содержимое 3" descr="Какой из видов питания ты предпочитаешь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7920879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Устраивает ли тебя школьное меню?</a:t>
            </a:r>
            <a:endParaRPr lang="ru-RU" dirty="0"/>
          </a:p>
        </p:txBody>
      </p:sp>
      <p:pic>
        <p:nvPicPr>
          <p:cNvPr id="4" name="Содержимое 3" descr="Устраивает ли тебя школьное меню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7992888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b="1" dirty="0" smtClean="0"/>
              <a:t>Какие блюда и изделия из меню нашей столовой ты не любишь?</a:t>
            </a:r>
            <a:endParaRPr lang="ru-RU" dirty="0" smtClean="0"/>
          </a:p>
          <a:p>
            <a:r>
              <a:rPr lang="ru-RU" dirty="0" smtClean="0"/>
              <a:t>Не любят рыбу 34,62%, рис 19,23%, овощное рагу 15,38%, каши 11,54%.</a:t>
            </a:r>
          </a:p>
          <a:p>
            <a:pPr lvl="0"/>
            <a:r>
              <a:rPr lang="ru-RU" b="1" dirty="0" smtClean="0"/>
              <a:t>Какие блюда и изделия тебе нравятся из предлагаемого меню?</a:t>
            </a:r>
            <a:endParaRPr lang="ru-RU" dirty="0" smtClean="0"/>
          </a:p>
          <a:p>
            <a:r>
              <a:rPr lang="ru-RU" dirty="0" smtClean="0"/>
              <a:t>Нравится лапша с сосиской (жареной колбасой, котлетой, курицей) – 42,31% обучающимся, свекольник и др. супы – 26,92%, каши и плов – 11,54%. Всего 7,69% ответили, что им нравится молочный суп.</a:t>
            </a:r>
          </a:p>
          <a:p>
            <a:pPr lvl="0"/>
            <a:r>
              <a:rPr lang="ru-RU" b="1" dirty="0" smtClean="0"/>
              <a:t>Чтобы ты хотел добавить в меню?</a:t>
            </a:r>
            <a:endParaRPr lang="ru-RU" dirty="0" smtClean="0"/>
          </a:p>
          <a:p>
            <a:r>
              <a:rPr lang="ru-RU" dirty="0" smtClean="0"/>
              <a:t>Хотели бы добавить чипсы, пиццу, жареный картофель, творог, голубцы.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Для учащихся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 algn="ctr"/>
            <a:r>
              <a:rPr lang="ru-RU" dirty="0" smtClean="0"/>
              <a:t>Старайся есть разнообразную пищу, содержащую все необходимые ингредиенты. При разнообразной пище и правильной кулинарной обработке продуктов организм получает вполне достаточное количество витаминов.</a:t>
            </a:r>
          </a:p>
          <a:p>
            <a:pPr lvl="0" algn="ctr"/>
            <a:r>
              <a:rPr lang="ru-RU" dirty="0" smtClean="0"/>
              <a:t>Придерживайся определенного режима питания и тогда ты будешь здоровее и крепче.</a:t>
            </a:r>
          </a:p>
          <a:p>
            <a:pPr lvl="0" algn="ctr"/>
            <a:r>
              <a:rPr lang="ru-RU" dirty="0" smtClean="0"/>
              <a:t>Больше двигайся и умей управлять своими эмоциями, используй знания такой науки, как </a:t>
            </a:r>
            <a:r>
              <a:rPr lang="ru-RU" dirty="0" err="1" smtClean="0"/>
              <a:t>психокулинария</a:t>
            </a:r>
            <a:r>
              <a:rPr lang="ru-RU" dirty="0" smtClean="0"/>
              <a:t>.</a:t>
            </a:r>
          </a:p>
          <a:p>
            <a:pPr lvl="0" algn="ctr"/>
            <a:r>
              <a:rPr lang="ru-RU" dirty="0" smtClean="0"/>
              <a:t>Преимущественно используй растительную пищу (злаки, овощи, фрукты) и молочные продукты (йогурт, творог и т. </a:t>
            </a:r>
            <a:r>
              <a:rPr lang="ru-RU" dirty="0" err="1" smtClean="0"/>
              <a:t>д</a:t>
            </a:r>
            <a:r>
              <a:rPr lang="ru-RU" dirty="0" smtClean="0"/>
              <a:t> ).</a:t>
            </a:r>
          </a:p>
          <a:p>
            <a:pPr lvl="0" algn="ctr"/>
            <a:r>
              <a:rPr lang="ru-RU" dirty="0" smtClean="0"/>
              <a:t>Обязательно соблюдай режим питания, бесконечные перекусы способствую нарушению деятельности желудочно-кишечного тракта, что может быть следствием снижения настроении, самочувствию и активности.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Для учителей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ctr"/>
            <a:r>
              <a:rPr lang="ru-RU" dirty="0" smtClean="0"/>
              <a:t>После приема пищи не рекомендуется ставить в расписание сложные предметы, такие как русский язык и математика.</a:t>
            </a:r>
          </a:p>
          <a:p>
            <a:pPr lvl="0" algn="ctr"/>
            <a:r>
              <a:rPr lang="ru-RU" dirty="0" smtClean="0"/>
              <a:t>Во время школьных завтраков в непринужденной форме, через беседу и собственную манеру поведения прививать учащимся навыки правильного поведения за столом.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Для родителей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algn="ctr"/>
            <a:r>
              <a:rPr lang="ru-RU" dirty="0" smtClean="0"/>
              <a:t>Необходимо в утреннее время дома легкие завтраки.</a:t>
            </a:r>
          </a:p>
          <a:p>
            <a:pPr lvl="0" algn="ctr"/>
            <a:r>
              <a:rPr lang="ru-RU" dirty="0" smtClean="0"/>
              <a:t>Ограничивать употребления кофе, шоколада т.к. они действуют на нервную систему.</a:t>
            </a:r>
          </a:p>
          <a:p>
            <a:pPr lvl="0" algn="ctr"/>
            <a:r>
              <a:rPr lang="ru-RU" dirty="0" smtClean="0"/>
              <a:t>Приучить детей к овощным блюдам т.к. лучшей усвояемости белка способствуют овощи.</a:t>
            </a:r>
          </a:p>
          <a:p>
            <a:pPr lvl="0" algn="ctr"/>
            <a:r>
              <a:rPr lang="ru-RU" dirty="0" smtClean="0"/>
              <a:t>Не отказываться от горячих завтраков, они обязательны для детей, т.к. они обеспечивают более длительное сохранение работоспособности учащихся и оказывают влияние физическое развитие, </a:t>
            </a:r>
            <a:r>
              <a:rPr lang="ru-RU" dirty="0" err="1" smtClean="0"/>
              <a:t>психоэмоциональное</a:t>
            </a:r>
            <a:r>
              <a:rPr lang="ru-RU" dirty="0" smtClean="0"/>
              <a:t> состояние.</a:t>
            </a:r>
          </a:p>
          <a:p>
            <a:pPr lvl="0" algn="ctr"/>
            <a:r>
              <a:rPr lang="ru-RU" dirty="0" smtClean="0"/>
              <a:t>Соблюдать режима питания дома.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Нора\Desktop\pitanie (1)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476672"/>
            <a:ext cx="8467690" cy="58269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77500" lnSpcReduction="20000"/>
          </a:bodyPr>
          <a:lstStyle/>
          <a:p>
            <a:endParaRPr lang="ru-RU" b="1" dirty="0" smtClean="0"/>
          </a:p>
          <a:p>
            <a:r>
              <a:rPr lang="ru-RU" b="1" dirty="0" smtClean="0"/>
              <a:t>Актуальность работы</a:t>
            </a:r>
            <a:r>
              <a:rPr lang="ru-RU" dirty="0" smtClean="0"/>
              <a:t> состоит в том, что школьное питание младшего школьника, его режим, сбалансированность питательных веществ является необходимой составляющей здорового образа жизни и как один из факторов выработки навыков правильного пищевого поведения. Также актуальность определятся ещё одним фактором – влияние школьного питания на </a:t>
            </a:r>
            <a:r>
              <a:rPr lang="ru-RU" dirty="0" err="1" smtClean="0"/>
              <a:t>психоэмоциональное</a:t>
            </a:r>
            <a:r>
              <a:rPr lang="ru-RU" dirty="0" smtClean="0"/>
              <a:t> состояние младшего школьного.</a:t>
            </a:r>
          </a:p>
          <a:p>
            <a:r>
              <a:rPr lang="ru-RU" b="1" dirty="0" smtClean="0"/>
              <a:t>Цель работы</a:t>
            </a:r>
            <a:r>
              <a:rPr lang="ru-RU" dirty="0" smtClean="0"/>
              <a:t>: изучить понятие «питание» и влияние школьного питания на </a:t>
            </a:r>
            <a:r>
              <a:rPr lang="ru-RU" dirty="0" err="1" smtClean="0"/>
              <a:t>психоэмоциональное</a:t>
            </a:r>
            <a:r>
              <a:rPr lang="ru-RU" dirty="0" smtClean="0"/>
              <a:t> состояние младшего школьника.</a:t>
            </a:r>
          </a:p>
          <a:p>
            <a:r>
              <a:rPr lang="ru-RU" b="1" dirty="0" smtClean="0"/>
              <a:t>Задачи настоящей работы</a:t>
            </a:r>
            <a:r>
              <a:rPr lang="ru-RU" dirty="0" smtClean="0"/>
              <a:t>: изучить особенности питания младшего школьника, его значимость в жизнедеятельности младшего школьника.</a:t>
            </a:r>
          </a:p>
          <a:p>
            <a:r>
              <a:rPr lang="ru-RU" b="1" dirty="0" smtClean="0"/>
              <a:t>Объект изучения</a:t>
            </a:r>
            <a:r>
              <a:rPr lang="ru-RU" dirty="0" smtClean="0"/>
              <a:t>: </a:t>
            </a:r>
            <a:r>
              <a:rPr lang="ru-RU" dirty="0" err="1" smtClean="0"/>
              <a:t>психоэмоциональное</a:t>
            </a:r>
            <a:r>
              <a:rPr lang="ru-RU" dirty="0" smtClean="0"/>
              <a:t> состояние младшего школьника в режиме школьного питания.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Нора\Desktop\pit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294" y="260648"/>
            <a:ext cx="8203102" cy="6120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Нора\Desktop\nsmai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424936" cy="61303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Нора\Desktop\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7783"/>
            <a:ext cx="8424936" cy="6305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Нора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00089"/>
            <a:ext cx="8352928" cy="60486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Те вещества, которые входят в состав органов и тканей всякого организма, т.е белки, жиры, углеводы, минеральные соли, витамины и вода, должна быть в рационе в достаточном количестве и в определенных соотношениях так как недостаток или избыток одного из них может повести к нарушению в развитие организма.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C:\Users\Нора\Desktop\0012-004-Funktsii-belkov-zhirov-i-uglevodov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700459" cy="6336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</TotalTime>
  <Words>579</Words>
  <Application>Microsoft Office PowerPoint</Application>
  <PresentationFormat>Экран (4:3)</PresentationFormat>
  <Paragraphs>96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Times New Roman</vt:lpstr>
      <vt:lpstr>Тема Office</vt:lpstr>
      <vt:lpstr>Школьное питание и психоэмоциональное состояние младшего школьника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Психоэмоциональное состояние школьника - это область наших эмоций и чувств. </vt:lpstr>
      <vt:lpstr>Презентация PowerPoint</vt:lpstr>
      <vt:lpstr>Классификация человеческих ощущений</vt:lpstr>
      <vt:lpstr>Презентация PowerPoint</vt:lpstr>
      <vt:lpstr>«Вы счастливы!»</vt:lpstr>
      <vt:lpstr>Результаты анкеты САН табл.1 </vt:lpstr>
      <vt:lpstr>Результаты анкеты САН табл.2</vt:lpstr>
      <vt:lpstr>Какой из видов питания ты предпочитаешь?</vt:lpstr>
      <vt:lpstr>Устраивает ли тебя школьное меню?</vt:lpstr>
      <vt:lpstr>Презентация PowerPoint</vt:lpstr>
      <vt:lpstr>Для учащихся:</vt:lpstr>
      <vt:lpstr>Для учителей:</vt:lpstr>
      <vt:lpstr>Для родителей: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Школьное питание и психоэмоциональное состояние младшего школьника </dc:title>
  <dc:creator>Нора</dc:creator>
  <cp:lastModifiedBy>Teatcher</cp:lastModifiedBy>
  <cp:revision>3</cp:revision>
  <dcterms:created xsi:type="dcterms:W3CDTF">2014-02-11T23:40:56Z</dcterms:created>
  <dcterms:modified xsi:type="dcterms:W3CDTF">2023-08-07T17:26:32Z</dcterms:modified>
</cp:coreProperties>
</file>